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1"/>
  </p:notesMasterIdLst>
  <p:handoutMasterIdLst>
    <p:handoutMasterId r:id="rId32"/>
  </p:handoutMasterIdLst>
  <p:sldIdLst>
    <p:sldId id="278" r:id="rId2"/>
    <p:sldId id="392" r:id="rId3"/>
    <p:sldId id="399" r:id="rId4"/>
    <p:sldId id="400" r:id="rId5"/>
    <p:sldId id="401" r:id="rId6"/>
    <p:sldId id="402" r:id="rId7"/>
    <p:sldId id="396" r:id="rId8"/>
    <p:sldId id="397" r:id="rId9"/>
    <p:sldId id="421" r:id="rId10"/>
    <p:sldId id="398" r:id="rId11"/>
    <p:sldId id="412" r:id="rId12"/>
    <p:sldId id="413" r:id="rId13"/>
    <p:sldId id="414" r:id="rId14"/>
    <p:sldId id="409" r:id="rId15"/>
    <p:sldId id="404" r:id="rId16"/>
    <p:sldId id="406" r:id="rId17"/>
    <p:sldId id="405" r:id="rId18"/>
    <p:sldId id="410" r:id="rId19"/>
    <p:sldId id="422" r:id="rId20"/>
    <p:sldId id="423" r:id="rId21"/>
    <p:sldId id="428" r:id="rId22"/>
    <p:sldId id="429" r:id="rId23"/>
    <p:sldId id="426" r:id="rId24"/>
    <p:sldId id="418" r:id="rId25"/>
    <p:sldId id="419" r:id="rId26"/>
    <p:sldId id="407" r:id="rId27"/>
    <p:sldId id="420" r:id="rId28"/>
    <p:sldId id="411" r:id="rId29"/>
    <p:sldId id="287" r:id="rId30"/>
  </p:sldIdLst>
  <p:sldSz cx="24377650" cy="13716000"/>
  <p:notesSz cx="6889750" cy="967105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5276" userDrawn="1">
          <p15:clr>
            <a:srgbClr val="A4A3A4"/>
          </p15:clr>
        </p15:guide>
        <p15:guide id="52" pos="58" userDrawn="1">
          <p15:clr>
            <a:srgbClr val="A4A3A4"/>
          </p15:clr>
        </p15:guide>
        <p15:guide id="55" userDrawn="1">
          <p15:clr>
            <a:srgbClr val="A4A3A4"/>
          </p15:clr>
        </p15:guide>
        <p15:guide id="56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588"/>
    <a:srgbClr val="123141"/>
    <a:srgbClr val="F2F2F2"/>
    <a:srgbClr val="CFCFCF"/>
    <a:srgbClr val="EFF1F8"/>
    <a:srgbClr val="373737"/>
    <a:srgbClr val="445469"/>
    <a:srgbClr val="000000"/>
    <a:srgbClr val="5A5A66"/>
    <a:srgbClr val="626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6395" autoAdjust="0"/>
  </p:normalViewPr>
  <p:slideViewPr>
    <p:cSldViewPr snapToGrid="0" snapToObjects="1">
      <p:cViewPr varScale="1">
        <p:scale>
          <a:sx n="58" d="100"/>
          <a:sy n="58" d="100"/>
        </p:scale>
        <p:origin x="360" y="108"/>
      </p:cViewPr>
      <p:guideLst>
        <p:guide pos="15276"/>
        <p:guide pos="58"/>
        <p:guide/>
        <p:guide orient="horz" pos="432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72" d="100"/>
        <a:sy n="172" d="100"/>
      </p:scale>
      <p:origin x="0" y="-4023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9" cy="485232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2597" y="1"/>
            <a:ext cx="2985559" cy="485232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F3EBD3D3-AEFC-450F-A1F6-C3276C9BFC57}" type="datetimeFigureOut">
              <a:rPr lang="pt-BR" smtClean="0"/>
              <a:t>26/09/2022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85820"/>
            <a:ext cx="2985559" cy="485230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2597" y="9185820"/>
            <a:ext cx="2985559" cy="485230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519A73B9-BDA9-41A0-82DE-9E3C834B11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04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48355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9" cy="483553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5488"/>
            <a:ext cx="6448425" cy="3627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593749"/>
            <a:ext cx="5511800" cy="4351972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20"/>
            <a:ext cx="2985559" cy="48355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185820"/>
            <a:ext cx="2985559" cy="483553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" y="0"/>
            <a:ext cx="24361443" cy="13716000"/>
          </a:xfrm>
          <a:prstGeom prst="rect">
            <a:avLst/>
          </a:prstGeom>
        </p:spPr>
      </p:pic>
      <p:sp>
        <p:nvSpPr>
          <p:cNvPr id="15" name="Espaço Reservado para Conteúdo 14"/>
          <p:cNvSpPr>
            <a:spLocks noGrp="1"/>
          </p:cNvSpPr>
          <p:nvPr>
            <p:ph sz="quarter" idx="10" hasCustomPrompt="1"/>
          </p:nvPr>
        </p:nvSpPr>
        <p:spPr>
          <a:xfrm>
            <a:off x="13218974" y="6082744"/>
            <a:ext cx="7315200" cy="16101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TÍTULO DA SUA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137383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4" name="Retângulo 3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063968" y="906934"/>
            <a:ext cx="12339214" cy="11139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r>
              <a:rPr lang="en-US" dirty="0" err="1"/>
              <a:t>imagem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8410256"/>
            <a:ext cx="8442071" cy="1852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latin typeface="+mn-lt"/>
              </a:defRPr>
            </a:lvl1pPr>
            <a:lvl2pPr>
              <a:lnSpc>
                <a:spcPct val="100000"/>
              </a:lnSpc>
              <a:defRPr sz="3500">
                <a:latin typeface="+mn-lt"/>
              </a:defRPr>
            </a:lvl2pPr>
            <a:lvl3pPr>
              <a:lnSpc>
                <a:spcPct val="100000"/>
              </a:lnSpc>
              <a:defRPr sz="30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5" hasCustomPrompt="1"/>
          </p:nvPr>
        </p:nvSpPr>
        <p:spPr>
          <a:xfrm>
            <a:off x="1675964" y="5056787"/>
            <a:ext cx="8585637" cy="171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TÍTULO </a:t>
            </a:r>
            <a:br>
              <a:rPr lang="en-US" dirty="0"/>
            </a:br>
            <a:r>
              <a:rPr lang="en-US" dirty="0"/>
              <a:t>DO SLIDE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6" hasCustomPrompt="1"/>
          </p:nvPr>
        </p:nvSpPr>
        <p:spPr>
          <a:xfrm>
            <a:off x="1675961" y="6903306"/>
            <a:ext cx="8585639" cy="355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COMPLEMENTO</a:t>
            </a:r>
          </a:p>
        </p:txBody>
      </p:sp>
    </p:spTree>
    <p:extLst>
      <p:ext uri="{BB962C8B-B14F-4D97-AF65-F5344CB8AC3E}">
        <p14:creationId xmlns:p14="http://schemas.microsoft.com/office/powerpoint/2010/main" val="209959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>
            <a:extLst>
              <a:ext uri="{FF2B5EF4-FFF2-40B4-BE49-F238E27FC236}">
                <a16:creationId xmlns:a16="http://schemas.microsoft.com/office/drawing/2014/main" id="{090B5575-571E-0742-A6AE-80FF35BF3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61020" y="1701642"/>
            <a:ext cx="4789720" cy="10343112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grpSp>
        <p:nvGrpSpPr>
          <p:cNvPr id="23" name="Agrupar 2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24" name="Retângulo 23"/>
            <p:cNvSpPr/>
            <p:nvPr userDrawn="1"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5" name="Retângulo 24"/>
            <p:cNvSpPr/>
            <p:nvPr userDrawn="1"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6" name="Retângulo 25"/>
            <p:cNvSpPr/>
            <p:nvPr userDrawn="1"/>
          </p:nvSpPr>
          <p:spPr>
            <a:xfrm>
              <a:off x="21153468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27" name="Imagem 2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3353" y="12784960"/>
              <a:ext cx="1389944" cy="773370"/>
            </a:xfrm>
            <a:prstGeom prst="rect">
              <a:avLst/>
            </a:prstGeom>
          </p:spPr>
        </p:pic>
      </p:grpSp>
      <p:cxnSp>
        <p:nvCxnSpPr>
          <p:cNvPr id="30" name="Conector reto 29"/>
          <p:cNvCxnSpPr/>
          <p:nvPr userDrawn="1"/>
        </p:nvCxnSpPr>
        <p:spPr>
          <a:xfrm>
            <a:off x="1784350" y="9286240"/>
            <a:ext cx="133337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Espaço Reservado para Gráfico 38"/>
          <p:cNvSpPr>
            <a:spLocks noGrp="1"/>
          </p:cNvSpPr>
          <p:nvPr>
            <p:ph type="chart" sz="quarter" idx="15"/>
          </p:nvPr>
        </p:nvSpPr>
        <p:spPr>
          <a:xfrm>
            <a:off x="1784350" y="3514725"/>
            <a:ext cx="13333413" cy="494502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no ícone para adicionar gráfico</a:t>
            </a:r>
            <a:endParaRPr lang="pt-BR" dirty="0"/>
          </a:p>
        </p:txBody>
      </p:sp>
      <p:sp>
        <p:nvSpPr>
          <p:cNvPr id="16" name="Text Placeholder 2"/>
          <p:cNvSpPr>
            <a:spLocks noGrp="1"/>
          </p:cNvSpPr>
          <p:nvPr>
            <p:ph idx="16" hasCustomPrompt="1"/>
          </p:nvPr>
        </p:nvSpPr>
        <p:spPr>
          <a:xfrm>
            <a:off x="1784353" y="10488672"/>
            <a:ext cx="6115664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baseline="0">
                <a:solidFill>
                  <a:schemeClr val="accent2"/>
                </a:solidFill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7" hasCustomPrompt="1"/>
          </p:nvPr>
        </p:nvSpPr>
        <p:spPr>
          <a:xfrm>
            <a:off x="1784350" y="9718703"/>
            <a:ext cx="6115667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SEU TÍTULO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8" hasCustomPrompt="1"/>
          </p:nvPr>
        </p:nvSpPr>
        <p:spPr>
          <a:xfrm>
            <a:off x="8961249" y="10488672"/>
            <a:ext cx="6115664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baseline="0">
                <a:solidFill>
                  <a:schemeClr val="accent2"/>
                </a:solidFill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9" hasCustomPrompt="1"/>
          </p:nvPr>
        </p:nvSpPr>
        <p:spPr>
          <a:xfrm>
            <a:off x="8961246" y="9718703"/>
            <a:ext cx="6115667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SEU TÍTULO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20" hasCustomPrompt="1"/>
          </p:nvPr>
        </p:nvSpPr>
        <p:spPr>
          <a:xfrm>
            <a:off x="1675963" y="1344884"/>
            <a:ext cx="13442118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TÍTULO DO SLIDE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21" hasCustomPrompt="1"/>
          </p:nvPr>
        </p:nvSpPr>
        <p:spPr>
          <a:xfrm>
            <a:off x="1784353" y="2460084"/>
            <a:ext cx="13442118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COMPLEMENTO</a:t>
            </a:r>
          </a:p>
        </p:txBody>
      </p:sp>
    </p:spTree>
    <p:extLst>
      <p:ext uri="{BB962C8B-B14F-4D97-AF65-F5344CB8AC3E}">
        <p14:creationId xmlns:p14="http://schemas.microsoft.com/office/powerpoint/2010/main" val="67975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1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>
            <a:extLst>
              <a:ext uri="{FF2B5EF4-FFF2-40B4-BE49-F238E27FC236}">
                <a16:creationId xmlns:a16="http://schemas.microsoft.com/office/drawing/2014/main" id="{090B5575-571E-0742-A6AE-80FF35BF3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61020" y="1701642"/>
            <a:ext cx="4789720" cy="10343112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grpSp>
        <p:nvGrpSpPr>
          <p:cNvPr id="23" name="Agrupar 2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24" name="Retângulo 23"/>
            <p:cNvSpPr/>
            <p:nvPr userDrawn="1"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5" name="Retângulo 24"/>
            <p:cNvSpPr/>
            <p:nvPr userDrawn="1"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6" name="Retângulo 25"/>
            <p:cNvSpPr/>
            <p:nvPr userDrawn="1"/>
          </p:nvSpPr>
          <p:spPr>
            <a:xfrm>
              <a:off x="21153468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27" name="Imagem 2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3353" y="12784960"/>
              <a:ext cx="1389944" cy="773370"/>
            </a:xfrm>
            <a:prstGeom prst="rect">
              <a:avLst/>
            </a:prstGeom>
          </p:spPr>
        </p:pic>
      </p:grpSp>
      <p:cxnSp>
        <p:nvCxnSpPr>
          <p:cNvPr id="30" name="Conector reto 29"/>
          <p:cNvCxnSpPr/>
          <p:nvPr userDrawn="1"/>
        </p:nvCxnSpPr>
        <p:spPr>
          <a:xfrm>
            <a:off x="1784350" y="9286240"/>
            <a:ext cx="133337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 Placeholder 2"/>
          <p:cNvSpPr>
            <a:spLocks noGrp="1"/>
          </p:cNvSpPr>
          <p:nvPr>
            <p:ph idx="1" hasCustomPrompt="1"/>
          </p:nvPr>
        </p:nvSpPr>
        <p:spPr>
          <a:xfrm>
            <a:off x="1784350" y="3585508"/>
            <a:ext cx="13165712" cy="4874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defRPr sz="3500">
                <a:solidFill>
                  <a:schemeClr val="accent2"/>
                </a:solidFill>
                <a:latin typeface="+mn-lt"/>
              </a:defRPr>
            </a:lvl2pPr>
            <a:lvl3pPr>
              <a:lnSpc>
                <a:spcPct val="100000"/>
              </a:lnSpc>
              <a:defRPr sz="3000">
                <a:solidFill>
                  <a:schemeClr val="accent2"/>
                </a:solidFill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6" hasCustomPrompt="1"/>
          </p:nvPr>
        </p:nvSpPr>
        <p:spPr>
          <a:xfrm>
            <a:off x="1784353" y="10488672"/>
            <a:ext cx="6115664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accent2"/>
                </a:solidFill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7" hasCustomPrompt="1"/>
          </p:nvPr>
        </p:nvSpPr>
        <p:spPr>
          <a:xfrm>
            <a:off x="1784350" y="9718703"/>
            <a:ext cx="6115667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SEU TÍTULO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8" hasCustomPrompt="1"/>
          </p:nvPr>
        </p:nvSpPr>
        <p:spPr>
          <a:xfrm>
            <a:off x="8961249" y="10488672"/>
            <a:ext cx="6115664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aseline="0">
                <a:solidFill>
                  <a:schemeClr val="accent2"/>
                </a:solidFill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idx="19" hasCustomPrompt="1"/>
          </p:nvPr>
        </p:nvSpPr>
        <p:spPr>
          <a:xfrm>
            <a:off x="8961246" y="9718703"/>
            <a:ext cx="6115667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SEU TÍTULO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20" hasCustomPrompt="1"/>
          </p:nvPr>
        </p:nvSpPr>
        <p:spPr>
          <a:xfrm>
            <a:off x="1675963" y="1344884"/>
            <a:ext cx="13442118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TÍTULO DO SLIDE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idx="21" hasCustomPrompt="1"/>
          </p:nvPr>
        </p:nvSpPr>
        <p:spPr>
          <a:xfrm>
            <a:off x="1616939" y="2462553"/>
            <a:ext cx="13442118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COMPLEMENTO</a:t>
            </a:r>
          </a:p>
        </p:txBody>
      </p:sp>
    </p:spTree>
    <p:extLst>
      <p:ext uri="{BB962C8B-B14F-4D97-AF65-F5344CB8AC3E}">
        <p14:creationId xmlns:p14="http://schemas.microsoft.com/office/powerpoint/2010/main" val="357887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1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3" name="Retângulo 2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pt-BR" baseline="0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pt-BR" baseline="0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pt-BR" baseline="0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TÍTULO DO SLIDE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 hasCustomPrompt="1"/>
          </p:nvPr>
        </p:nvSpPr>
        <p:spPr>
          <a:xfrm>
            <a:off x="1675962" y="3803650"/>
            <a:ext cx="21178125" cy="8554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just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  <a:cs typeface="Calibri" panose="020F0502020204030204" pitchFamily="34" charset="0"/>
              </a:defRPr>
            </a:lvl1pPr>
            <a:lvl2pPr algn="just">
              <a:lnSpc>
                <a:spcPct val="100000"/>
              </a:lnSpc>
              <a:defRPr sz="35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just">
              <a:lnSpc>
                <a:spcPct val="100000"/>
              </a:lnSpc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COMPLEMENTO</a:t>
            </a:r>
          </a:p>
        </p:txBody>
      </p:sp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3" name="Retângulo 2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838525" y="7979410"/>
            <a:ext cx="6086277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just" defTabSz="1828343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5" hasCustomPrompt="1"/>
          </p:nvPr>
        </p:nvSpPr>
        <p:spPr>
          <a:xfrm>
            <a:off x="1838523" y="5702336"/>
            <a:ext cx="6086279" cy="193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ESCREVA </a:t>
            </a:r>
            <a:br>
              <a:rPr lang="en-US" dirty="0"/>
            </a:br>
            <a:r>
              <a:rPr lang="en-US" dirty="0"/>
              <a:t>SEU TÍTULO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6" hasCustomPrompt="1"/>
          </p:nvPr>
        </p:nvSpPr>
        <p:spPr>
          <a:xfrm>
            <a:off x="9549967" y="5293396"/>
            <a:ext cx="6086277" cy="268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just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7" hasCustomPrompt="1"/>
          </p:nvPr>
        </p:nvSpPr>
        <p:spPr>
          <a:xfrm>
            <a:off x="9549965" y="3016322"/>
            <a:ext cx="6086279" cy="193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ESCREVA </a:t>
            </a:r>
            <a:br>
              <a:rPr lang="en-US" dirty="0"/>
            </a:br>
            <a:r>
              <a:rPr lang="en-US" dirty="0"/>
              <a:t>SEU TÍTULO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18" hasCustomPrompt="1"/>
          </p:nvPr>
        </p:nvSpPr>
        <p:spPr>
          <a:xfrm>
            <a:off x="17200447" y="7856011"/>
            <a:ext cx="6086277" cy="268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just" defTabSz="1828343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idx="19" hasCustomPrompt="1"/>
          </p:nvPr>
        </p:nvSpPr>
        <p:spPr>
          <a:xfrm>
            <a:off x="17200445" y="5578937"/>
            <a:ext cx="6086279" cy="193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ESCREVA </a:t>
            </a:r>
            <a:br>
              <a:rPr lang="en-US" dirty="0"/>
            </a:br>
            <a:r>
              <a:rPr lang="en-US" dirty="0"/>
              <a:t>SEU TÍTULO</a:t>
            </a:r>
          </a:p>
        </p:txBody>
      </p:sp>
    </p:spTree>
    <p:extLst>
      <p:ext uri="{BB962C8B-B14F-4D97-AF65-F5344CB8AC3E}">
        <p14:creationId xmlns:p14="http://schemas.microsoft.com/office/powerpoint/2010/main" val="10573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3" name="Retângulo 2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838526" y="7979410"/>
            <a:ext cx="9225442" cy="268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5" hasCustomPrompt="1"/>
          </p:nvPr>
        </p:nvSpPr>
        <p:spPr>
          <a:xfrm>
            <a:off x="1838523" y="6360160"/>
            <a:ext cx="9225445" cy="128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ESCREVA </a:t>
            </a:r>
            <a:br>
              <a:rPr lang="en-US" dirty="0"/>
            </a:br>
            <a:r>
              <a:rPr lang="en-US" dirty="0"/>
              <a:t>SEU TÍTULO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6" hasCustomPrompt="1"/>
          </p:nvPr>
        </p:nvSpPr>
        <p:spPr>
          <a:xfrm>
            <a:off x="13313682" y="5293396"/>
            <a:ext cx="9294625" cy="2688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7" hasCustomPrompt="1"/>
          </p:nvPr>
        </p:nvSpPr>
        <p:spPr>
          <a:xfrm>
            <a:off x="13313681" y="3718560"/>
            <a:ext cx="9388003" cy="123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ESCREVA </a:t>
            </a:r>
            <a:br>
              <a:rPr lang="en-US" dirty="0"/>
            </a:br>
            <a:r>
              <a:rPr lang="en-US" dirty="0"/>
              <a:t>SEU TÍTULO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8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TÍTULO DO SLIDE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COMPLEMENTO</a:t>
            </a:r>
          </a:p>
        </p:txBody>
      </p:sp>
    </p:spTree>
    <p:extLst>
      <p:ext uri="{BB962C8B-B14F-4D97-AF65-F5344CB8AC3E}">
        <p14:creationId xmlns:p14="http://schemas.microsoft.com/office/powerpoint/2010/main" val="188183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4" name="Retângulo 3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51488" y="5256993"/>
            <a:ext cx="6682021" cy="680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5" hasCustomPrompt="1"/>
          </p:nvPr>
        </p:nvSpPr>
        <p:spPr>
          <a:xfrm>
            <a:off x="1651486" y="3637743"/>
            <a:ext cx="6682023" cy="128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ESCREVA </a:t>
            </a:r>
            <a:br>
              <a:rPr lang="en-US" dirty="0"/>
            </a:br>
            <a:r>
              <a:rPr lang="en-US" dirty="0"/>
              <a:t>SEU TÍTULO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8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TÍTULO DO SLIDE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COMPLEMENTO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9" hasCustomPrompt="1"/>
          </p:nvPr>
        </p:nvSpPr>
        <p:spPr>
          <a:xfrm>
            <a:off x="8848923" y="5263919"/>
            <a:ext cx="6682021" cy="680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20" hasCustomPrompt="1"/>
          </p:nvPr>
        </p:nvSpPr>
        <p:spPr>
          <a:xfrm>
            <a:off x="8848921" y="3644669"/>
            <a:ext cx="6682023" cy="128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ESCREVA </a:t>
            </a:r>
            <a:br>
              <a:rPr lang="en-US" dirty="0"/>
            </a:br>
            <a:r>
              <a:rPr lang="en-US" dirty="0"/>
              <a:t>SEU TÍTULO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idx="21" hasCustomPrompt="1"/>
          </p:nvPr>
        </p:nvSpPr>
        <p:spPr>
          <a:xfrm>
            <a:off x="16004792" y="5250063"/>
            <a:ext cx="6682021" cy="680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 sz="3500">
                <a:latin typeface="+mj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idx="22" hasCustomPrompt="1"/>
          </p:nvPr>
        </p:nvSpPr>
        <p:spPr>
          <a:xfrm>
            <a:off x="16004790" y="3630813"/>
            <a:ext cx="6682023" cy="128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ESCREVA </a:t>
            </a:r>
            <a:br>
              <a:rPr lang="en-US" dirty="0"/>
            </a:br>
            <a:r>
              <a:rPr lang="en-US" dirty="0"/>
              <a:t>SEU TÍTULO</a:t>
            </a:r>
          </a:p>
        </p:txBody>
      </p:sp>
    </p:spTree>
    <p:extLst>
      <p:ext uri="{BB962C8B-B14F-4D97-AF65-F5344CB8AC3E}">
        <p14:creationId xmlns:p14="http://schemas.microsoft.com/office/powerpoint/2010/main" val="122251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4" name="Retângulo 3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10159" y="3651250"/>
            <a:ext cx="9991526" cy="8394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10131723" cy="839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defRPr sz="3500">
                <a:solidFill>
                  <a:schemeClr val="accent2"/>
                </a:solidFill>
                <a:latin typeface="+mn-lt"/>
              </a:defRPr>
            </a:lvl2pPr>
            <a:lvl3pPr>
              <a:lnSpc>
                <a:spcPct val="100000"/>
              </a:lnSpc>
              <a:defRPr sz="3000">
                <a:solidFill>
                  <a:schemeClr val="accent2"/>
                </a:solidFill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8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TÍTULO DO SLIDE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COMPLEMENTO</a:t>
            </a:r>
          </a:p>
        </p:txBody>
      </p:sp>
    </p:spTree>
    <p:extLst>
      <p:ext uri="{BB962C8B-B14F-4D97-AF65-F5344CB8AC3E}">
        <p14:creationId xmlns:p14="http://schemas.microsoft.com/office/powerpoint/2010/main" val="151431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4" name="Retângulo 3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5" y="3651250"/>
            <a:ext cx="9817888" cy="839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defRPr sz="3500">
                <a:solidFill>
                  <a:schemeClr val="accent2"/>
                </a:solidFill>
                <a:latin typeface="+mn-lt"/>
              </a:defRPr>
            </a:lvl2pPr>
            <a:lvl3pPr>
              <a:lnSpc>
                <a:spcPct val="100000"/>
              </a:lnSpc>
              <a:defRPr sz="3000">
                <a:solidFill>
                  <a:schemeClr val="accent2"/>
                </a:solidFill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8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TÍTULO DO SLIDE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COMPLEMENTO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9" hasCustomPrompt="1"/>
          </p:nvPr>
        </p:nvSpPr>
        <p:spPr>
          <a:xfrm>
            <a:off x="12883795" y="3651250"/>
            <a:ext cx="9817889" cy="839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defRPr sz="3500">
                <a:solidFill>
                  <a:schemeClr val="accent2"/>
                </a:solidFill>
                <a:latin typeface="+mn-lt"/>
              </a:defRPr>
            </a:lvl2pPr>
            <a:lvl3pPr>
              <a:lnSpc>
                <a:spcPct val="100000"/>
              </a:lnSpc>
              <a:defRPr sz="3000">
                <a:solidFill>
                  <a:schemeClr val="accent2"/>
                </a:solidFill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0" y="-5583"/>
            <a:ext cx="24377650" cy="13755890"/>
            <a:chOff x="0" y="-5583"/>
            <a:chExt cx="24377650" cy="13755890"/>
          </a:xfrm>
        </p:grpSpPr>
        <p:sp>
          <p:nvSpPr>
            <p:cNvPr id="4" name="Retângulo 3"/>
            <p:cNvSpPr/>
            <p:nvPr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11063967" y="12592983"/>
              <a:ext cx="2249714" cy="11573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3852" y="12784960"/>
              <a:ext cx="1389944" cy="7733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75965" y="3651250"/>
            <a:ext cx="10012452" cy="8394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12569961" y="3682943"/>
            <a:ext cx="10131723" cy="839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defRPr sz="3500">
                <a:solidFill>
                  <a:schemeClr val="accent2"/>
                </a:solidFill>
                <a:latin typeface="+mn-lt"/>
              </a:defRPr>
            </a:lvl2pPr>
            <a:lvl3pPr>
              <a:lnSpc>
                <a:spcPct val="100000"/>
              </a:lnSpc>
              <a:defRPr sz="3000">
                <a:solidFill>
                  <a:schemeClr val="accent2"/>
                </a:solidFill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8" hasCustomPrompt="1"/>
          </p:nvPr>
        </p:nvSpPr>
        <p:spPr>
          <a:xfrm>
            <a:off x="1675962" y="1408411"/>
            <a:ext cx="21025723" cy="92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TÍTULO DO SLIDE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675961" y="2443157"/>
            <a:ext cx="21025723" cy="34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COMPLEMENTO</a:t>
            </a:r>
          </a:p>
        </p:txBody>
      </p:sp>
    </p:spTree>
    <p:extLst>
      <p:ext uri="{BB962C8B-B14F-4D97-AF65-F5344CB8AC3E}">
        <p14:creationId xmlns:p14="http://schemas.microsoft.com/office/powerpoint/2010/main" val="196915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 userDrawn="1"/>
        </p:nvGrpSpPr>
        <p:grpSpPr>
          <a:xfrm>
            <a:off x="0" y="-5583"/>
            <a:ext cx="24377650" cy="13746793"/>
            <a:chOff x="0" y="-5583"/>
            <a:chExt cx="24377650" cy="13746793"/>
          </a:xfrm>
        </p:grpSpPr>
        <p:sp>
          <p:nvSpPr>
            <p:cNvPr id="32" name="Retângulo 31"/>
            <p:cNvSpPr/>
            <p:nvPr userDrawn="1"/>
          </p:nvSpPr>
          <p:spPr>
            <a:xfrm>
              <a:off x="0" y="13375450"/>
              <a:ext cx="24377650" cy="3657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33" name="Retângulo 32"/>
            <p:cNvSpPr/>
            <p:nvPr userDrawn="1"/>
          </p:nvSpPr>
          <p:spPr>
            <a:xfrm>
              <a:off x="0" y="-5583"/>
              <a:ext cx="2437765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287516" y="2949027"/>
            <a:ext cx="6115666" cy="5770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791090" y="2949027"/>
            <a:ext cx="6115666" cy="5770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3" y="5629676"/>
            <a:ext cx="8585637" cy="2590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TÍTULO </a:t>
            </a:r>
            <a:br>
              <a:rPr lang="en-US" dirty="0"/>
            </a:br>
            <a:r>
              <a:rPr lang="en-US" dirty="0"/>
              <a:t>DO SLIDE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6" hasCustomPrompt="1"/>
          </p:nvPr>
        </p:nvSpPr>
        <p:spPr>
          <a:xfrm>
            <a:off x="10791093" y="9944898"/>
            <a:ext cx="6115664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baseline="0"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idx="17" hasCustomPrompt="1"/>
          </p:nvPr>
        </p:nvSpPr>
        <p:spPr>
          <a:xfrm>
            <a:off x="10791090" y="9174929"/>
            <a:ext cx="6115667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SEU TÍTULO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18" hasCustomPrompt="1"/>
          </p:nvPr>
        </p:nvSpPr>
        <p:spPr>
          <a:xfrm>
            <a:off x="17287515" y="9964931"/>
            <a:ext cx="6213411" cy="1836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800" baseline="0">
                <a:latin typeface="+mn-lt"/>
              </a:defRPr>
            </a:lvl1pPr>
            <a:lvl2pPr>
              <a:defRPr sz="4000"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j-lt"/>
              </a:defRPr>
            </a:lvl4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idx="19" hasCustomPrompt="1"/>
          </p:nvPr>
        </p:nvSpPr>
        <p:spPr>
          <a:xfrm>
            <a:off x="17287516" y="9178008"/>
            <a:ext cx="6213411" cy="597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1">
                <a:solidFill>
                  <a:schemeClr val="accent2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SEU TÍTULO</a:t>
            </a:r>
          </a:p>
        </p:txBody>
      </p:sp>
      <p:sp>
        <p:nvSpPr>
          <p:cNvPr id="16" name="Retângulo 15"/>
          <p:cNvSpPr/>
          <p:nvPr userDrawn="1"/>
        </p:nvSpPr>
        <p:spPr>
          <a:xfrm>
            <a:off x="11063967" y="12592983"/>
            <a:ext cx="2249714" cy="1157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852" y="12784960"/>
            <a:ext cx="1389944" cy="773370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idx="20" hasCustomPrompt="1"/>
          </p:nvPr>
        </p:nvSpPr>
        <p:spPr>
          <a:xfrm>
            <a:off x="1675960" y="8363761"/>
            <a:ext cx="8585639" cy="355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1828343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 sz="3500">
                <a:latin typeface="+mn-lt"/>
              </a:defRPr>
            </a:lvl3pPr>
            <a:lvl4pPr>
              <a:defRPr sz="3000">
                <a:latin typeface="+mn-lt"/>
              </a:defRPr>
            </a:lvl4pPr>
          </a:lstStyle>
          <a:p>
            <a:r>
              <a:rPr lang="en-US" dirty="0"/>
              <a:t>COMPLEMENTO</a:t>
            </a:r>
          </a:p>
        </p:txBody>
      </p:sp>
    </p:spTree>
    <p:extLst>
      <p:ext uri="{BB962C8B-B14F-4D97-AF65-F5344CB8AC3E}">
        <p14:creationId xmlns:p14="http://schemas.microsoft.com/office/powerpoint/2010/main" val="2025350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70" userDrawn="1">
          <p15:clr>
            <a:srgbClr val="FBAE40"/>
          </p15:clr>
        </p15:guide>
        <p15:guide id="2" pos="767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23494315" y="610541"/>
            <a:ext cx="924796" cy="492406"/>
          </a:xfrm>
          <a:prstGeom prst="rect">
            <a:avLst/>
          </a:prstGeom>
          <a:noFill/>
        </p:spPr>
        <p:txBody>
          <a:bodyPr wrap="squar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‹nº›</a:t>
            </a:fld>
            <a:r>
              <a:rPr lang="id-ID" sz="2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7" r:id="rId2"/>
    <p:sldLayoutId id="2147483984" r:id="rId3"/>
    <p:sldLayoutId id="2147483985" r:id="rId4"/>
    <p:sldLayoutId id="2147483988" r:id="rId5"/>
    <p:sldLayoutId id="2147483979" r:id="rId6"/>
    <p:sldLayoutId id="2147483987" r:id="rId7"/>
    <p:sldLayoutId id="2147483986" r:id="rId8"/>
    <p:sldLayoutId id="2147483980" r:id="rId9"/>
    <p:sldLayoutId id="2147483981" r:id="rId10"/>
    <p:sldLayoutId id="2147483982" r:id="rId11"/>
    <p:sldLayoutId id="2147483983" r:id="rId12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500" kern="1200">
          <a:solidFill>
            <a:schemeClr val="tx1"/>
          </a:solidFill>
          <a:latin typeface="+mj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kern="1200">
          <a:solidFill>
            <a:schemeClr val="tx1"/>
          </a:solidFill>
          <a:latin typeface="+mj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00" kern="1200">
          <a:solidFill>
            <a:schemeClr val="tx1"/>
          </a:solidFill>
          <a:latin typeface="+mj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j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jpr.jus.br/nugep" TargetMode="External"/><Relationship Id="rId2" Type="http://schemas.openxmlformats.org/officeDocument/2006/relationships/hyperlink" Target="http://www.tjpr.jus.br/1vic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ineis.cnj.jus.br/QvAJAXZfc/opendoc.htm?document=qvw_l%2FPainelCNJ.qvw&amp;host=QVS%40neodimio03&amp;anonymous=true&amp;sheet=shDRGraficos" TargetMode="External"/><Relationship Id="rId2" Type="http://schemas.openxmlformats.org/officeDocument/2006/relationships/hyperlink" Target="https://bnpr.cnj.jus.br/bnpr-web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12314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3193486" y="5385128"/>
            <a:ext cx="7601945" cy="3191069"/>
          </a:xfrm>
        </p:spPr>
        <p:txBody>
          <a:bodyPr/>
          <a:lstStyle/>
          <a:p>
            <a:r>
              <a:rPr lang="pt-BR" sz="9600" dirty="0">
                <a:latin typeface="D-DIN"/>
              </a:rPr>
              <a:t>Caravana</a:t>
            </a:r>
            <a:r>
              <a:rPr lang="pt-BR" sz="9600" dirty="0"/>
              <a:t> de Precedentes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28392" y="4105469"/>
            <a:ext cx="8192277" cy="5355771"/>
          </a:xfrm>
          <a:prstGeom prst="rect">
            <a:avLst/>
          </a:prstGeom>
          <a:solidFill>
            <a:srgbClr val="123141"/>
          </a:solidFill>
          <a:effectLst>
            <a:softEdge rad="127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4445375"/>
            <a:ext cx="6755363" cy="46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04) </a:t>
            </a:r>
            <a:r>
              <a:rPr lang="pt-BR" dirty="0"/>
              <a:t>PROJUDI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- inserção dos dados </a:t>
            </a:r>
            <a:r>
              <a:rPr lang="pt-BR" dirty="0" smtClean="0"/>
              <a:t>de todos os </a:t>
            </a:r>
            <a:r>
              <a:rPr lang="pt-BR" dirty="0"/>
              <a:t>precedentes</a:t>
            </a:r>
          </a:p>
          <a:p>
            <a:r>
              <a:rPr lang="pt-BR" dirty="0"/>
              <a:t>- criação </a:t>
            </a:r>
            <a:r>
              <a:rPr lang="pt-BR" dirty="0" smtClean="0"/>
              <a:t>e desenvolvimento de </a:t>
            </a:r>
            <a:r>
              <a:rPr lang="pt-BR" dirty="0"/>
              <a:t>ferramentas</a:t>
            </a:r>
          </a:p>
          <a:p>
            <a:r>
              <a:rPr lang="pt-BR" dirty="0"/>
              <a:t>- relatórios</a:t>
            </a:r>
          </a:p>
          <a:p>
            <a:pPr marL="571500" indent="-571500">
              <a:buFontTx/>
              <a:buChar char="-"/>
            </a:pPr>
            <a:r>
              <a:rPr lang="pt-BR" dirty="0"/>
              <a:t>gestão do acervo da cada Magistrado</a:t>
            </a:r>
          </a:p>
          <a:p>
            <a:pPr marL="571500" indent="-571500">
              <a:buFontTx/>
              <a:buChar char="-"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3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Pesquisa de precedente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t-BR" dirty="0"/>
              <a:t>Tela inicial – Tabelas – Precedentes e Processos Paradigma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35" y="4676470"/>
            <a:ext cx="20623441" cy="692809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905615" y="4676470"/>
            <a:ext cx="1413163" cy="7268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755985" y="6068291"/>
            <a:ext cx="4754880" cy="731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Tela para pesquisa de precedente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61" y="3059084"/>
            <a:ext cx="21178126" cy="78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Tela do Precedente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059084" y="3208713"/>
            <a:ext cx="15544800" cy="8796509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3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Pesquisa do acervo de cada Magistrado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t-BR" dirty="0"/>
              <a:t>Como encontrar no </a:t>
            </a:r>
            <a:r>
              <a:rPr lang="pt-BR" dirty="0" err="1"/>
              <a:t>Projudi</a:t>
            </a:r>
            <a:r>
              <a:rPr lang="pt-BR" dirty="0"/>
              <a:t>: Início – Processos - Sobrestados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60814" y="4904509"/>
            <a:ext cx="20000421" cy="63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05) </a:t>
            </a:r>
            <a:r>
              <a:rPr lang="pt-BR" dirty="0"/>
              <a:t>SOBRESTAMENTO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https://www.tjpr.jus.br/nugep-sobrestamento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Importância </a:t>
            </a:r>
          </a:p>
          <a:p>
            <a:r>
              <a:rPr lang="pt-BR" dirty="0"/>
              <a:t>- efetiva gestão</a:t>
            </a:r>
          </a:p>
          <a:p>
            <a:r>
              <a:rPr lang="pt-BR" dirty="0"/>
              <a:t>- dados ao CNJ</a:t>
            </a:r>
          </a:p>
          <a:p>
            <a:r>
              <a:rPr lang="pt-BR" dirty="0"/>
              <a:t>- possibilidade de pronto resgate 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Ofício-circular 01/2020 CGJ e 1ªVP</a:t>
            </a:r>
            <a:r>
              <a:rPr lang="pt-BR" dirty="0"/>
              <a:t> – despacho com o precedentes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 </a:t>
            </a:r>
            <a:r>
              <a:rPr lang="pt-BR" b="1" dirty="0"/>
              <a:t>Manual</a:t>
            </a:r>
            <a:r>
              <a:rPr lang="pt-BR" dirty="0"/>
              <a:t> de como realizar sobrestamento no </a:t>
            </a:r>
            <a:r>
              <a:rPr lang="pt-BR" dirty="0" err="1"/>
              <a:t>Projudi</a:t>
            </a:r>
            <a:r>
              <a:rPr lang="pt-BR" dirty="0"/>
              <a:t> – 1º Grau</a:t>
            </a:r>
          </a:p>
          <a:p>
            <a:r>
              <a:rPr lang="pt-BR" dirty="0"/>
              <a:t>- </a:t>
            </a:r>
            <a:r>
              <a:rPr lang="pt-BR" b="1" dirty="0"/>
              <a:t>Tutorial</a:t>
            </a:r>
            <a:r>
              <a:rPr lang="pt-BR" dirty="0"/>
              <a:t> com as telas do </a:t>
            </a:r>
            <a:r>
              <a:rPr lang="pt-BR" dirty="0" err="1"/>
              <a:t>Projudi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7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28305" y="3803649"/>
            <a:ext cx="20673379" cy="62880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56858" y="5286895"/>
            <a:ext cx="14364393" cy="14297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038618" y="6517178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06) Dessobrestamento </a:t>
            </a:r>
            <a:r>
              <a:rPr lang="pt-BR" dirty="0"/>
              <a:t>de processos sobrestados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>
          <a:xfrm>
            <a:off x="1675962" y="2903080"/>
            <a:ext cx="21178125" cy="9454572"/>
          </a:xfrm>
        </p:spPr>
        <p:txBody>
          <a:bodyPr/>
          <a:lstStyle/>
          <a:p>
            <a:r>
              <a:rPr lang="pt-BR" dirty="0"/>
              <a:t>- https://www.tjpr.jus.br/resgate</a:t>
            </a:r>
          </a:p>
          <a:p>
            <a:endParaRPr lang="pt-BR" dirty="0"/>
          </a:p>
          <a:p>
            <a:r>
              <a:rPr lang="pt-BR" dirty="0"/>
              <a:t>- Mensageiro (Magistrados e servidores)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 </a:t>
            </a:r>
            <a:r>
              <a:rPr lang="pt-BR" b="1" dirty="0"/>
              <a:t>momento do resgate</a:t>
            </a:r>
            <a:r>
              <a:rPr lang="pt-BR" dirty="0"/>
              <a:t>: de regra com a publicação do acórdão do processo paradigma (Agravo Interno 1.741.763-3/03 do Órgão Especial) – </a:t>
            </a:r>
            <a:r>
              <a:rPr lang="pt-BR" b="1" dirty="0"/>
              <a:t>Nota técnica 01/2021</a:t>
            </a:r>
            <a:r>
              <a:rPr lang="pt-BR" dirty="0"/>
              <a:t> COGEP</a:t>
            </a:r>
          </a:p>
          <a:p>
            <a:r>
              <a:rPr lang="pt-BR" dirty="0"/>
              <a:t> </a:t>
            </a:r>
            <a:r>
              <a:rPr lang="pt-BR" b="1" dirty="0"/>
              <a:t>IRDR e IAC </a:t>
            </a:r>
            <a:r>
              <a:rPr lang="pt-BR" dirty="0"/>
              <a:t>– aguardar a análise do </a:t>
            </a:r>
            <a:r>
              <a:rPr lang="pt-BR" dirty="0" err="1"/>
              <a:t>REsp</a:t>
            </a:r>
            <a:r>
              <a:rPr lang="pt-BR" dirty="0"/>
              <a:t> ou RE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 SEI – procedimento de resgate da 1ª Vice-Presidência </a:t>
            </a:r>
          </a:p>
          <a:p>
            <a:r>
              <a:rPr lang="pt-BR" dirty="0" smtClean="0"/>
              <a:t>- </a:t>
            </a:r>
            <a:r>
              <a:rPr lang="pt-BR" dirty="0"/>
              <a:t>marcação na capa do processo de que já é possível realizar o resgate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(em verde)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1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Indicação da tarefa de resgate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>
          <a:xfrm>
            <a:off x="1675962" y="2903080"/>
            <a:ext cx="21178125" cy="8851116"/>
          </a:xfrm>
        </p:spPr>
        <p:txBody>
          <a:bodyPr/>
          <a:lstStyle/>
          <a:p>
            <a:endParaRPr lang="pt-BR" dirty="0"/>
          </a:p>
          <a:p>
            <a:r>
              <a:rPr lang="pt-BR" b="1" dirty="0"/>
              <a:t>MESA DO ANALISTA </a:t>
            </a:r>
            <a:r>
              <a:rPr lang="pt-BR" dirty="0"/>
              <a:t>– TELA INICIAL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45425" y="5669281"/>
            <a:ext cx="20856259" cy="595191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011680" y="9144000"/>
            <a:ext cx="10723418" cy="8312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Resgate em lote de recursos sobrestados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>
          <a:xfrm>
            <a:off x="1675962" y="3059084"/>
            <a:ext cx="21178125" cy="9298568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7" y="3340235"/>
            <a:ext cx="20772867" cy="69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75962" y="931025"/>
            <a:ext cx="21025723" cy="10651375"/>
          </a:xfrm>
        </p:spPr>
        <p:txBody>
          <a:bodyPr/>
          <a:lstStyle/>
          <a:p>
            <a:endParaRPr lang="pt-BR" dirty="0"/>
          </a:p>
          <a:p>
            <a:pPr algn="ctr"/>
            <a:r>
              <a:rPr lang="pt-BR" sz="8000" dirty="0"/>
              <a:t>NUGEPNAC </a:t>
            </a:r>
          </a:p>
          <a:p>
            <a:endParaRPr lang="pt-BR" sz="8000" dirty="0"/>
          </a:p>
          <a:p>
            <a:r>
              <a:rPr lang="pt-BR" dirty="0"/>
              <a:t>– Núcleo de Gerenciamento de Precedentes e Núcleo de Ações Coletivas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- https://www.tjpr.jus.br/nugepnac</a:t>
            </a:r>
          </a:p>
          <a:p>
            <a:endParaRPr lang="pt-BR" spc="3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9" y="12668920"/>
            <a:ext cx="1453824" cy="1047080"/>
          </a:xfrm>
          <a:prstGeom prst="rect">
            <a:avLst/>
          </a:prstGeom>
          <a:solidFill>
            <a:srgbClr val="128588"/>
          </a:solidFill>
        </p:spPr>
      </p:pic>
    </p:spTree>
    <p:extLst>
      <p:ext uri="{BB962C8B-B14F-4D97-AF65-F5344CB8AC3E}">
        <p14:creationId xmlns:p14="http://schemas.microsoft.com/office/powerpoint/2010/main" val="40482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598774" y="3025833"/>
            <a:ext cx="20795713" cy="9393381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1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705230" y="3042459"/>
            <a:ext cx="20996455" cy="7963592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488873" y="3840480"/>
            <a:ext cx="3175462" cy="28263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672586" y="2790401"/>
            <a:ext cx="21415957" cy="8032770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7888989" y="7431578"/>
            <a:ext cx="3374967" cy="211143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856732" y="3686302"/>
            <a:ext cx="20844952" cy="6987239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7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07)  </a:t>
            </a:r>
            <a:r>
              <a:rPr lang="pt-BR" dirty="0"/>
              <a:t>Resolução 286 CNJ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C:\Users\lval\AppData\Local\Temp\TelaPreAnalise_1G-3.PNG"/>
          <p:cNvPicPr>
            <a:picLocks noGrp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06" y="3875613"/>
            <a:ext cx="17895238" cy="84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3463636" y="10432473"/>
            <a:ext cx="5444837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C:\Users\lval\AppData\Local\Temp\TelaInsercaoDadosJulgamentoPrecedente-1.PNG"/>
          <p:cNvPicPr>
            <a:picLocks noGrp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32" y="2330479"/>
            <a:ext cx="20382807" cy="990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6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08)  </a:t>
            </a:r>
            <a:r>
              <a:rPr lang="pt-BR" dirty="0"/>
              <a:t>Boletim Informativo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- Temas dos Tribunais Superiores</a:t>
            </a:r>
          </a:p>
          <a:p>
            <a:r>
              <a:rPr lang="pt-BR" dirty="0"/>
              <a:t>- Precedentes do TJPR</a:t>
            </a:r>
          </a:p>
          <a:p>
            <a:r>
              <a:rPr lang="pt-BR" dirty="0"/>
              <a:t>- Decisões de afetação/reconhecimento de repercussão geral, suspensões, julgamento etc.</a:t>
            </a:r>
          </a:p>
          <a:p>
            <a:pPr marL="571500" indent="-571500">
              <a:buFontTx/>
              <a:buChar char="-"/>
            </a:pPr>
            <a:r>
              <a:rPr lang="pt-BR" dirty="0" smtClean="0"/>
              <a:t>Bimestralmente</a:t>
            </a:r>
          </a:p>
          <a:p>
            <a:endParaRPr lang="pt-BR" dirty="0"/>
          </a:p>
          <a:p>
            <a:r>
              <a:rPr lang="pt-BR" dirty="0"/>
              <a:t>- https://www.tjpr.jus.br/nugep-boletins-informativos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9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Código QR&#10;&#10;Descrição gerada automaticamente">
            <a:extLst>
              <a:ext uri="{FF2B5EF4-FFF2-40B4-BE49-F238E27FC236}">
                <a16:creationId xmlns:a16="http://schemas.microsoft.com/office/drawing/2014/main" id="{EDCA61A1-91ED-60BE-929D-95476E3075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508434" y="3651250"/>
            <a:ext cx="8394976" cy="8394976"/>
          </a:xfrm>
          <a:noFill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DCD9F9-C84C-0E4A-8789-5DEDB4BB9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964" y="3651250"/>
            <a:ext cx="10131723" cy="8394976"/>
          </a:xfrm>
        </p:spPr>
        <p:txBody>
          <a:bodyPr>
            <a:normAutofit/>
          </a:bodyPr>
          <a:lstStyle/>
          <a:p>
            <a:r>
              <a:rPr lang="pt-BR" dirty="0"/>
              <a:t>Canal do NUGEP no </a:t>
            </a:r>
            <a:r>
              <a:rPr lang="pt-BR" dirty="0" err="1"/>
              <a:t>Telegram</a:t>
            </a:r>
            <a:endParaRPr lang="pt-BR" dirty="0"/>
          </a:p>
          <a:p>
            <a:endParaRPr lang="pt-BR" dirty="0"/>
          </a:p>
          <a:p>
            <a:pPr marL="571500" indent="-571500">
              <a:buFontTx/>
              <a:buChar char="-"/>
            </a:pPr>
            <a:r>
              <a:rPr lang="pt-BR" dirty="0"/>
              <a:t>Principais andamentos de </a:t>
            </a:r>
            <a:endParaRPr lang="pt-BR" dirty="0" smtClean="0"/>
          </a:p>
          <a:p>
            <a:r>
              <a:rPr lang="pt-BR" dirty="0"/>
              <a:t>	</a:t>
            </a:r>
            <a:r>
              <a:rPr lang="pt-BR" dirty="0" smtClean="0"/>
              <a:t>IRDR</a:t>
            </a:r>
          </a:p>
          <a:p>
            <a:r>
              <a:rPr lang="pt-BR" dirty="0"/>
              <a:t>	</a:t>
            </a:r>
            <a:r>
              <a:rPr lang="pt-BR" dirty="0" smtClean="0"/>
              <a:t>IAC</a:t>
            </a:r>
          </a:p>
          <a:p>
            <a:r>
              <a:rPr lang="pt-BR" dirty="0"/>
              <a:t>	</a:t>
            </a:r>
            <a:r>
              <a:rPr lang="pt-BR" dirty="0" smtClean="0"/>
              <a:t>Temas do STF </a:t>
            </a:r>
          </a:p>
          <a:p>
            <a:r>
              <a:rPr lang="pt-BR" dirty="0"/>
              <a:t>	</a:t>
            </a:r>
            <a:r>
              <a:rPr lang="pt-BR" dirty="0" smtClean="0"/>
              <a:t>Temas do </a:t>
            </a:r>
            <a:r>
              <a:rPr lang="pt-BR" dirty="0"/>
              <a:t>STJ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08A6956-FAAA-62CA-B648-C7A92643A14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675962" y="1408411"/>
            <a:ext cx="21025723" cy="922067"/>
          </a:xfrm>
        </p:spPr>
        <p:txBody>
          <a:bodyPr>
            <a:normAutofit/>
          </a:bodyPr>
          <a:lstStyle/>
          <a:p>
            <a:r>
              <a:rPr lang="pt-BR" sz="6000" dirty="0" smtClean="0"/>
              <a:t>09) </a:t>
            </a:r>
            <a:r>
              <a:rPr lang="pt-BR" sz="6000" dirty="0"/>
              <a:t>TELEGRAM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79D5581-EC07-B8D3-F8A4-DF2C72DEC5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75961" y="2443157"/>
            <a:ext cx="21025723" cy="3472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10)  </a:t>
            </a:r>
            <a:r>
              <a:rPr lang="pt-BR" dirty="0"/>
              <a:t>NAC – Núcleo de Ações Coletivas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1) </a:t>
            </a:r>
            <a:r>
              <a:rPr lang="pt-BR" b="1" dirty="0"/>
              <a:t>enviar dados ao CNJ</a:t>
            </a:r>
          </a:p>
          <a:p>
            <a:r>
              <a:rPr lang="pt-BR" dirty="0"/>
              <a:t>- aguardando a definição dos dados pelo CNJ</a:t>
            </a:r>
          </a:p>
          <a:p>
            <a:r>
              <a:rPr lang="pt-BR" dirty="0"/>
              <a:t>- importância do cadastro das ações coletivas</a:t>
            </a:r>
          </a:p>
          <a:p>
            <a:r>
              <a:rPr lang="pt-BR" dirty="0"/>
              <a:t>- Painel Nacional de Ações Coletivas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Dados – Códigos </a:t>
            </a:r>
            <a:r>
              <a:rPr lang="pt-BR" dirty="0" err="1"/>
              <a:t>Datajud</a:t>
            </a:r>
            <a:r>
              <a:rPr lang="pt-BR" dirty="0"/>
              <a:t>:</a:t>
            </a:r>
          </a:p>
          <a:p>
            <a:r>
              <a:rPr lang="pt-BR" dirty="0"/>
              <a:t>12757 – Interesses ou Direitos Coletivos em Sentido Estrito</a:t>
            </a:r>
          </a:p>
          <a:p>
            <a:r>
              <a:rPr lang="pt-BR" dirty="0"/>
              <a:t>12756 – Interesses ou Direitos Difusos</a:t>
            </a:r>
          </a:p>
          <a:p>
            <a:r>
              <a:rPr lang="pt-BR" dirty="0"/>
              <a:t>12758 – Interesses ou Direitos Individuais Homogêneos</a:t>
            </a:r>
          </a:p>
          <a:p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2) ajudar na gestão das Ações Coletivas</a:t>
            </a:r>
          </a:p>
          <a:p>
            <a:r>
              <a:rPr lang="pt-BR" dirty="0"/>
              <a:t>- MP, Defensoria Pública, PGE, Procuradorias Municipais </a:t>
            </a:r>
            <a:r>
              <a:rPr lang="pt-BR" dirty="0" err="1"/>
              <a:t>etc</a:t>
            </a:r>
            <a:endParaRPr lang="pt-BR" dirty="0"/>
          </a:p>
          <a:p>
            <a:r>
              <a:rPr lang="pt-BR" dirty="0"/>
              <a:t>- divulgação de ações em andamento para conhecimentos de outros Magistrados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0"/>
          </p:nvPr>
        </p:nvSpPr>
        <p:spPr>
          <a:xfrm>
            <a:off x="13218974" y="6241770"/>
            <a:ext cx="7315200" cy="1033673"/>
          </a:xfrm>
        </p:spPr>
        <p:txBody>
          <a:bodyPr/>
          <a:lstStyle/>
          <a:p>
            <a:r>
              <a:rPr lang="pt-BR" dirty="0"/>
              <a:t>OBRIGADO!</a:t>
            </a:r>
          </a:p>
        </p:txBody>
      </p:sp>
      <p:sp>
        <p:nvSpPr>
          <p:cNvPr id="3" name="Espaço Reservado para Conteúdo 1"/>
          <p:cNvSpPr txBox="1">
            <a:spLocks/>
          </p:cNvSpPr>
          <p:nvPr/>
        </p:nvSpPr>
        <p:spPr>
          <a:xfrm>
            <a:off x="13218974" y="7275443"/>
            <a:ext cx="7315200" cy="103367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>
                <a:solidFill>
                  <a:srgbClr val="128588"/>
                </a:solidFill>
                <a:hlinkClick r:id="rId2"/>
              </a:rPr>
              <a:t>www.tjpr.jus.br/1vice</a:t>
            </a:r>
            <a:endParaRPr lang="pt-BR" sz="3200" dirty="0">
              <a:solidFill>
                <a:srgbClr val="128588"/>
              </a:solidFill>
            </a:endParaRPr>
          </a:p>
          <a:p>
            <a:r>
              <a:rPr lang="pt-BR" sz="3200" dirty="0">
                <a:solidFill>
                  <a:schemeClr val="accent3"/>
                </a:solidFill>
                <a:hlinkClick r:id="rId3"/>
              </a:rPr>
              <a:t>www.tjpr.jus.br/nugep</a:t>
            </a:r>
            <a:endParaRPr lang="pt-BR" sz="3200" dirty="0">
              <a:solidFill>
                <a:schemeClr val="accent3"/>
              </a:solidFill>
            </a:endParaRPr>
          </a:p>
          <a:p>
            <a:endParaRPr lang="pt-BR" sz="3200" dirty="0">
              <a:solidFill>
                <a:schemeClr val="accent3"/>
              </a:solidFill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6449213" y="11953734"/>
            <a:ext cx="2930568" cy="5565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10946225" y="11953734"/>
            <a:ext cx="2272749" cy="1033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@tjpr1vice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06" y="11838202"/>
            <a:ext cx="657819" cy="657819"/>
          </a:xfrm>
          <a:prstGeom prst="rect">
            <a:avLst/>
          </a:prstGeom>
        </p:spPr>
      </p:pic>
      <p:sp>
        <p:nvSpPr>
          <p:cNvPr id="12" name="Espaço Reservado para Conteúdo 1"/>
          <p:cNvSpPr txBox="1">
            <a:spLocks/>
          </p:cNvSpPr>
          <p:nvPr/>
        </p:nvSpPr>
        <p:spPr>
          <a:xfrm>
            <a:off x="14400252" y="11939428"/>
            <a:ext cx="3861309" cy="10336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914171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828343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742514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656685" indent="0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9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3228392" y="4105469"/>
            <a:ext cx="8192277" cy="5355771"/>
          </a:xfrm>
          <a:prstGeom prst="rect">
            <a:avLst/>
          </a:prstGeom>
          <a:solidFill>
            <a:srgbClr val="123141"/>
          </a:solidFill>
          <a:effectLst>
            <a:softEdge rad="127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4445375"/>
            <a:ext cx="6755363" cy="46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01) PRECEDENTES QUALIFICADOS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>
          <a:xfrm>
            <a:off x="1675962" y="3186545"/>
            <a:ext cx="21178125" cy="917110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t-BR" sz="17600" b="1" dirty="0"/>
              <a:t>IRDR – IAC – GR – CT – RR - RG</a:t>
            </a:r>
          </a:p>
          <a:p>
            <a:endParaRPr lang="pt-BR" sz="11100" b="1" dirty="0"/>
          </a:p>
          <a:p>
            <a:r>
              <a:rPr lang="pt-BR" sz="14400" b="1" dirty="0"/>
              <a:t>BRASIL – 1.770.429 feitos sobrestados</a:t>
            </a:r>
          </a:p>
          <a:p>
            <a:r>
              <a:rPr lang="pt-BR" sz="14400" b="1" dirty="0"/>
              <a:t>               - 3.807 precedentes qualificados</a:t>
            </a:r>
          </a:p>
          <a:p>
            <a:endParaRPr lang="pt-BR" sz="14400" b="1" dirty="0"/>
          </a:p>
          <a:p>
            <a:r>
              <a:rPr lang="pt-BR" sz="14400" b="1" dirty="0"/>
              <a:t>TJPR – 281.279 feitos sobrestados </a:t>
            </a:r>
          </a:p>
          <a:p>
            <a:r>
              <a:rPr lang="pt-BR" sz="14400" dirty="0"/>
              <a:t>           </a:t>
            </a:r>
            <a:r>
              <a:rPr lang="pt-BR" sz="14400" b="1" dirty="0"/>
              <a:t>- 87 precedentes (37 IRDR – 15 IAC – 35 GR)</a:t>
            </a:r>
          </a:p>
          <a:p>
            <a:endParaRPr lang="pt-BR" sz="14400" dirty="0"/>
          </a:p>
          <a:p>
            <a:r>
              <a:rPr lang="pt-BR" sz="14400" b="1" dirty="0"/>
              <a:t>IRDR</a:t>
            </a:r>
            <a:r>
              <a:rPr lang="pt-BR" sz="14400" dirty="0"/>
              <a:t> </a:t>
            </a:r>
            <a:r>
              <a:rPr lang="pt-BR" sz="14400" b="1" dirty="0"/>
              <a:t>– 80.999 </a:t>
            </a:r>
            <a:r>
              <a:rPr lang="pt-BR" sz="14400" dirty="0"/>
              <a:t>processos e recursos sobrestados</a:t>
            </a:r>
          </a:p>
          <a:p>
            <a:r>
              <a:rPr lang="pt-BR" sz="14400" b="1" dirty="0"/>
              <a:t>IRDR 10 – 31.079 </a:t>
            </a:r>
            <a:r>
              <a:rPr lang="pt-BR" sz="14400" dirty="0"/>
              <a:t>sobrestados (revisão geral dos vencimentos servidores estaduais)</a:t>
            </a:r>
          </a:p>
          <a:p>
            <a:endParaRPr lang="pt-BR" sz="11100" dirty="0"/>
          </a:p>
          <a:p>
            <a:r>
              <a:rPr lang="pt-BR" sz="11100" b="1" dirty="0"/>
              <a:t>Fonte: </a:t>
            </a:r>
            <a:r>
              <a:rPr lang="pt-BR" sz="11100" b="1" dirty="0" smtClean="0"/>
              <a:t>BNPR</a:t>
            </a:r>
          </a:p>
          <a:p>
            <a:r>
              <a:rPr lang="pt-BR" sz="11100" b="1" dirty="0" smtClean="0"/>
              <a:t>https</a:t>
            </a:r>
            <a:r>
              <a:rPr lang="pt-BR" sz="11100" b="1" dirty="0"/>
              <a:t>://paineis.cnj.jus.br/QvAJAXZfc/opendoc.htm?document=qvw_l%2FPainelCNJ.qvw&amp;host=QVS%40neodimio03&amp;anonymous=true&amp;sheet=shDRGraficos</a:t>
            </a:r>
          </a:p>
          <a:p>
            <a:endParaRPr lang="pt-BR" sz="11100" dirty="0"/>
          </a:p>
          <a:p>
            <a:endParaRPr lang="pt-BR" sz="11100" dirty="0"/>
          </a:p>
          <a:p>
            <a:endParaRPr lang="pt-BR" sz="11100" dirty="0"/>
          </a:p>
          <a:p>
            <a:endParaRPr lang="pt-BR" sz="11100" dirty="0"/>
          </a:p>
          <a:p>
            <a:endParaRPr lang="pt-BR" sz="11100" dirty="0"/>
          </a:p>
          <a:p>
            <a:r>
              <a:rPr lang="pt-BR" sz="11100" dirty="0"/>
              <a:t/>
            </a:r>
            <a:br>
              <a:rPr lang="pt-BR" sz="11100" dirty="0"/>
            </a:br>
            <a:r>
              <a:rPr lang="pt-BR" sz="11100" dirty="0"/>
              <a:t/>
            </a:r>
            <a:br>
              <a:rPr lang="pt-BR" sz="11100" dirty="0"/>
            </a:br>
            <a:endParaRPr lang="pt-BR" sz="111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6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>
          <a:xfrm>
            <a:off x="1675962" y="2903080"/>
            <a:ext cx="21178125" cy="9454572"/>
          </a:xfrm>
        </p:spPr>
        <p:txBody>
          <a:bodyPr>
            <a:normAutofit fontScale="25000" lnSpcReduction="20000"/>
          </a:bodyPr>
          <a:lstStyle/>
          <a:p>
            <a:r>
              <a:rPr lang="pt-BR" sz="14400" dirty="0"/>
              <a:t>1.1) </a:t>
            </a:r>
            <a:r>
              <a:rPr lang="pt-BR" sz="14400" b="1" dirty="0"/>
              <a:t>IRDR</a:t>
            </a:r>
            <a:endParaRPr lang="pt-BR" sz="14400" dirty="0"/>
          </a:p>
          <a:p>
            <a:r>
              <a:rPr lang="pt-BR" sz="14400" dirty="0"/>
              <a:t>- parecer do NUGEP</a:t>
            </a:r>
          </a:p>
          <a:p>
            <a:endParaRPr lang="pt-BR" sz="14400" dirty="0" smtClean="0"/>
          </a:p>
          <a:p>
            <a:r>
              <a:rPr lang="pt-BR" sz="14400" dirty="0" smtClean="0"/>
              <a:t>- </a:t>
            </a:r>
            <a:r>
              <a:rPr lang="pt-BR" sz="14400" dirty="0"/>
              <a:t>1ª decisão de admissibilidade (</a:t>
            </a:r>
            <a:r>
              <a:rPr lang="pt-BR" sz="14400" b="1" dirty="0"/>
              <a:t>1ª VP</a:t>
            </a:r>
            <a:r>
              <a:rPr lang="pt-BR" sz="14400" dirty="0"/>
              <a:t>)</a:t>
            </a:r>
          </a:p>
          <a:p>
            <a:r>
              <a:rPr lang="pt-BR" sz="14400" dirty="0" smtClean="0"/>
              <a:t>- </a:t>
            </a:r>
            <a:r>
              <a:rPr lang="pt-BR" sz="14400" dirty="0"/>
              <a:t>2ª decisão de admissibilidade (órgão julgador): </a:t>
            </a:r>
          </a:p>
          <a:p>
            <a:endParaRPr lang="pt-BR" sz="14400" b="1" dirty="0"/>
          </a:p>
          <a:p>
            <a:r>
              <a:rPr lang="pt-BR" sz="14400" b="1" dirty="0"/>
              <a:t>Pedido</a:t>
            </a:r>
            <a:r>
              <a:rPr lang="pt-BR" sz="14400" dirty="0"/>
              <a:t> – via </a:t>
            </a:r>
            <a:r>
              <a:rPr lang="pt-BR" sz="14400" b="1" dirty="0"/>
              <a:t>SEI</a:t>
            </a:r>
            <a:r>
              <a:rPr lang="pt-BR" sz="14400" dirty="0"/>
              <a:t> – endereçado à Diretoria do </a:t>
            </a:r>
            <a:r>
              <a:rPr lang="pt-BR" sz="14400" dirty="0" err="1"/>
              <a:t>Depto</a:t>
            </a:r>
            <a:r>
              <a:rPr lang="pt-BR" sz="14400" dirty="0"/>
              <a:t> Judiciário</a:t>
            </a:r>
          </a:p>
          <a:p>
            <a:r>
              <a:rPr lang="pt-BR" sz="14400" dirty="0"/>
              <a:t> </a:t>
            </a:r>
            <a:endParaRPr lang="pt-BR" sz="14400" dirty="0" smtClean="0"/>
          </a:p>
          <a:p>
            <a:r>
              <a:rPr lang="pt-BR" sz="14400" b="1" dirty="0"/>
              <a:t>https://www.tjpr.jus.br/irdr-informacoes</a:t>
            </a:r>
          </a:p>
          <a:p>
            <a:endParaRPr lang="pt-BR" sz="14400" dirty="0"/>
          </a:p>
          <a:p>
            <a:r>
              <a:rPr lang="pt-BR" sz="14400" dirty="0">
                <a:solidFill>
                  <a:srgbClr val="FF0000"/>
                </a:solidFill>
              </a:rPr>
              <a:t>Manual do IRDR</a:t>
            </a:r>
          </a:p>
          <a:p>
            <a:endParaRPr lang="pt-BR" sz="14400" dirty="0"/>
          </a:p>
          <a:p>
            <a:r>
              <a:rPr lang="pt-BR" sz="14400" dirty="0" smtClean="0"/>
              <a:t>- andamento </a:t>
            </a:r>
            <a:r>
              <a:rPr lang="pt-BR" sz="14400" dirty="0"/>
              <a:t>de todos IRDR</a:t>
            </a:r>
          </a:p>
          <a:p>
            <a:endParaRPr lang="pt-BR" sz="14400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6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1.2</a:t>
            </a:r>
            <a:r>
              <a:rPr lang="pt-BR" dirty="0"/>
              <a:t>) </a:t>
            </a:r>
            <a:r>
              <a:rPr lang="pt-BR" b="1" dirty="0"/>
              <a:t>IAC</a:t>
            </a:r>
            <a:endParaRPr lang="pt-BR" dirty="0"/>
          </a:p>
          <a:p>
            <a:r>
              <a:rPr lang="pt-BR" dirty="0"/>
              <a:t>- não passa pelo NUGEP</a:t>
            </a:r>
          </a:p>
          <a:p>
            <a:pPr marL="571500" indent="-571500">
              <a:buFontTx/>
              <a:buChar char="-"/>
            </a:pPr>
            <a:r>
              <a:rPr lang="pt-BR" dirty="0"/>
              <a:t>apenas acompanhamos</a:t>
            </a:r>
          </a:p>
          <a:p>
            <a:pPr marL="571500" indent="-571500">
              <a:buFontTx/>
              <a:buChar char="-"/>
            </a:pPr>
            <a:r>
              <a:rPr lang="pt-BR" dirty="0"/>
              <a:t>prevenção</a:t>
            </a:r>
          </a:p>
          <a:p>
            <a:r>
              <a:rPr lang="pt-BR" dirty="0"/>
              <a:t>- de regra, não existe suspensão dos processos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 https://www.tjpr.jus.br/iac-informacoes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0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pt-BR" dirty="0"/>
              <a:t>1.3) </a:t>
            </a:r>
            <a:r>
              <a:rPr lang="pt-BR" b="1" dirty="0"/>
              <a:t>GR – CT – Temas (STJ ou STF)</a:t>
            </a:r>
            <a:endParaRPr lang="pt-BR" dirty="0"/>
          </a:p>
          <a:p>
            <a:r>
              <a:rPr lang="pt-BR" dirty="0"/>
              <a:t>- trâmite</a:t>
            </a:r>
          </a:p>
          <a:p>
            <a:r>
              <a:rPr lang="pt-BR" dirty="0"/>
              <a:t>- importância de sugestões de questões (Gabinetes de Magistrados, Assessoria Recursal da 1ª VP, Juízes Auxiliares da 1ª VP etc...)</a:t>
            </a:r>
          </a:p>
          <a:p>
            <a:r>
              <a:rPr lang="pt-BR" dirty="0"/>
              <a:t> 4.3.1 - </a:t>
            </a:r>
            <a:r>
              <a:rPr lang="pt-BR" dirty="0" err="1"/>
              <a:t>REsp</a:t>
            </a:r>
            <a:r>
              <a:rPr lang="pt-BR" dirty="0"/>
              <a:t> ou RE encaminhados para formarem um novo Tema (art. 1.036 CPC)</a:t>
            </a:r>
          </a:p>
          <a:p>
            <a:r>
              <a:rPr lang="pt-BR" dirty="0"/>
              <a:t> 4.3.2 - GR formados por </a:t>
            </a:r>
            <a:r>
              <a:rPr lang="pt-BR" dirty="0" err="1"/>
              <a:t>REsp</a:t>
            </a:r>
            <a:r>
              <a:rPr lang="pt-BR" dirty="0"/>
              <a:t> ou RE propostos em face do julgamento de IRDR ou IAC</a:t>
            </a:r>
          </a:p>
          <a:p>
            <a:r>
              <a:rPr lang="pt-BR" b="1" dirty="0"/>
              <a:t>Suspensão</a:t>
            </a:r>
            <a:r>
              <a:rPr lang="pt-BR" dirty="0"/>
              <a:t> - analisada na decisão do 1º VP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CT (Controvérsia)</a:t>
            </a:r>
            <a:r>
              <a:rPr lang="pt-BR" dirty="0"/>
              <a:t> – após a admissibilidade pelo Presidente da Comissão Gestora do STJ</a:t>
            </a:r>
          </a:p>
          <a:p>
            <a:r>
              <a:rPr lang="pt-BR" dirty="0"/>
              <a:t>- pode virar tema ou ser julgado como um recurso normal (cancelamento)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7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02)  </a:t>
            </a:r>
            <a:r>
              <a:rPr lang="pt-BR" dirty="0" smtClean="0"/>
              <a:t>Temas do </a:t>
            </a:r>
            <a:r>
              <a:rPr lang="pt-BR" dirty="0"/>
              <a:t>STJ e STF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>
          <a:xfrm>
            <a:off x="1675962" y="2903080"/>
            <a:ext cx="21178125" cy="945457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- </a:t>
            </a:r>
            <a:r>
              <a:rPr lang="pt-BR" dirty="0"/>
              <a:t>concentramos as comunicações dos principais andamentos</a:t>
            </a:r>
          </a:p>
          <a:p>
            <a:r>
              <a:rPr lang="pt-BR" dirty="0"/>
              <a:t>- divulgação por mensageiro (Magistrados e servidores), inserção dos dados no </a:t>
            </a:r>
            <a:r>
              <a:rPr lang="pt-BR" dirty="0" err="1"/>
              <a:t>Projudi</a:t>
            </a:r>
            <a:r>
              <a:rPr lang="pt-BR" dirty="0"/>
              <a:t>, site</a:t>
            </a:r>
          </a:p>
          <a:p>
            <a:r>
              <a:rPr lang="pt-BR" dirty="0"/>
              <a:t>- divisão por Câmaras</a:t>
            </a:r>
          </a:p>
          <a:p>
            <a:pPr marL="571500" indent="-571500">
              <a:buFontTx/>
              <a:buChar char="-"/>
            </a:pPr>
            <a:r>
              <a:rPr lang="pt-BR" dirty="0"/>
              <a:t>lista de suspensões gerais </a:t>
            </a:r>
          </a:p>
          <a:p>
            <a:pPr marL="571500" indent="-571500">
              <a:buFontTx/>
              <a:buChar char="-"/>
            </a:pPr>
            <a:endParaRPr lang="pt-BR" dirty="0"/>
          </a:p>
          <a:p>
            <a:r>
              <a:rPr lang="pt-BR" b="1" dirty="0"/>
              <a:t> https://www.tjpr.jus.br/informacoes-stf-stj</a:t>
            </a:r>
          </a:p>
          <a:p>
            <a:r>
              <a:rPr lang="pt-BR" dirty="0"/>
              <a:t> </a:t>
            </a:r>
          </a:p>
          <a:p>
            <a:r>
              <a:rPr lang="pt-BR" b="1" dirty="0"/>
              <a:t>Suspensão</a:t>
            </a:r>
            <a:r>
              <a:rPr lang="pt-BR" dirty="0"/>
              <a:t> – espécies: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b="1" dirty="0"/>
              <a:t>suspensão geral</a:t>
            </a:r>
            <a:r>
              <a:rPr lang="pt-BR" dirty="0"/>
              <a:t> – definido pelo Tribunal Superior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t-BR" b="1" dirty="0"/>
              <a:t>sem determinação</a:t>
            </a:r>
            <a:r>
              <a:rPr lang="pt-BR" dirty="0"/>
              <a:t> </a:t>
            </a:r>
            <a:r>
              <a:rPr lang="pt-BR" b="1" dirty="0"/>
              <a:t>de suspensão </a:t>
            </a:r>
            <a:r>
              <a:rPr lang="pt-BR" dirty="0"/>
              <a:t>– neste caso apenas </a:t>
            </a:r>
            <a:r>
              <a:rPr lang="pt-BR" dirty="0" err="1"/>
              <a:t>REsp</a:t>
            </a:r>
            <a:r>
              <a:rPr lang="pt-BR" dirty="0"/>
              <a:t> e RE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18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03) </a:t>
            </a:r>
            <a:r>
              <a:rPr lang="pt-BR" dirty="0"/>
              <a:t>CNJ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t-BR" sz="4400" b="1" dirty="0"/>
              <a:t>BNPR</a:t>
            </a:r>
            <a:r>
              <a:rPr lang="pt-BR" dirty="0"/>
              <a:t> – Banco Nacional de Dados de Demandas Repetitivas e Precedentes Obrigatórios</a:t>
            </a:r>
          </a:p>
          <a:p>
            <a:endParaRPr lang="pt-BR" dirty="0"/>
          </a:p>
          <a:p>
            <a:r>
              <a:rPr lang="pt-BR" dirty="0"/>
              <a:t>- dados dos precedentes do TJPR (IRDR, IAC, GR e CT)</a:t>
            </a:r>
          </a:p>
          <a:p>
            <a:r>
              <a:rPr lang="pt-BR" dirty="0"/>
              <a:t>- processos/recursos </a:t>
            </a:r>
            <a:r>
              <a:rPr lang="pt-BR" b="1" dirty="0"/>
              <a:t>sobrestados</a:t>
            </a:r>
            <a:r>
              <a:rPr lang="pt-BR" dirty="0"/>
              <a:t> com base em precedentes qualificados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b="1" u="sng" dirty="0">
                <a:hlinkClick r:id="rId2"/>
              </a:rPr>
              <a:t>https://bnpr.cnj.jus.br/bnpr-web/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u="sng" dirty="0">
                <a:hlinkClick r:id="rId3"/>
              </a:rPr>
              <a:t>https://</a:t>
            </a:r>
            <a:r>
              <a:rPr lang="pt-BR" b="1" u="sng" dirty="0">
                <a:hlinkClick r:id="rId3"/>
              </a:rPr>
              <a:t>paineis.cnj.jus.br</a:t>
            </a:r>
            <a:r>
              <a:rPr lang="pt-BR" u="sng" dirty="0">
                <a:hlinkClick r:id="rId3"/>
              </a:rPr>
              <a:t>/QvAJAXZfc/opendoc.htm?document=qvw_l%2FPainelCNJ.qvw&amp;host=QVS%40neodimio03&amp;anonymous=true&amp;sheet=shDRGraficos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8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t-BR" sz="4800" b="1" dirty="0" smtClean="0"/>
              <a:t>Resolução 444/2022</a:t>
            </a:r>
          </a:p>
          <a:p>
            <a:r>
              <a:rPr lang="pt-BR" b="1" dirty="0" smtClean="0"/>
              <a:t>Portaria 116/2022</a:t>
            </a:r>
          </a:p>
          <a:p>
            <a:r>
              <a:rPr lang="pt-BR" b="1" dirty="0" smtClean="0"/>
              <a:t>BNP </a:t>
            </a:r>
            <a:r>
              <a:rPr lang="pt-BR" dirty="0" smtClean="0"/>
              <a:t>– Banco Nacional de Precedentes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4400" b="1" dirty="0" smtClean="0"/>
              <a:t>Recomendação 134 </a:t>
            </a:r>
            <a:r>
              <a:rPr lang="pt-BR" dirty="0" smtClean="0"/>
              <a:t>de 09 de setembro de 2022</a:t>
            </a:r>
          </a:p>
          <a:p>
            <a:r>
              <a:rPr lang="pt-BR" dirty="0" smtClean="0"/>
              <a:t>- </a:t>
            </a:r>
            <a:r>
              <a:rPr lang="pt-BR" dirty="0"/>
              <a:t>Dispõe sobre o tratamento dos precedentes no Direito </a:t>
            </a:r>
            <a:r>
              <a:rPr lang="pt-BR" dirty="0" smtClean="0"/>
              <a:t>brasileiro</a:t>
            </a:r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2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JPR">
      <a:dk1>
        <a:srgbClr val="123141"/>
      </a:dk1>
      <a:lt1>
        <a:srgbClr val="FFFFFF"/>
      </a:lt1>
      <a:dk2>
        <a:srgbClr val="2B2C2B"/>
      </a:dk2>
      <a:lt2>
        <a:srgbClr val="FFFFFF"/>
      </a:lt2>
      <a:accent1>
        <a:srgbClr val="128588"/>
      </a:accent1>
      <a:accent2>
        <a:srgbClr val="123141"/>
      </a:accent2>
      <a:accent3>
        <a:srgbClr val="4BAE9A"/>
      </a:accent3>
      <a:accent4>
        <a:srgbClr val="EB553B"/>
      </a:accent4>
      <a:accent5>
        <a:srgbClr val="EEB134"/>
      </a:accent5>
      <a:accent6>
        <a:srgbClr val="000000"/>
      </a:accent6>
      <a:hlink>
        <a:srgbClr val="1E9272"/>
      </a:hlink>
      <a:folHlink>
        <a:srgbClr val="EEB134"/>
      </a:folHlink>
    </a:clrScheme>
    <a:fontScheme name="Personalizada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+mj-lt"/>
            <a:cs typeface="Arial" panose="020B0604020202020204" pitchFamily="34" charset="0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elo Apresentação PPT" id="{2A5A245B-EDAE-4CE1-8015-9EAB98AA7D89}" vid="{BE369264-0876-4944-8D03-96B0006E39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Indicadores Estratégicos CGJ</Template>
  <TotalTime>4057</TotalTime>
  <Words>792</Words>
  <Application>Microsoft Office PowerPoint</Application>
  <PresentationFormat>Personalizar</PresentationFormat>
  <Paragraphs>163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D-DIN</vt:lpstr>
      <vt:lpstr>Montserrat</vt:lpstr>
      <vt:lpstr>Montserrat Light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>Tribunal de Justiça do Estado do Paraná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Samuel de Lima Junior</dc:creator>
  <cp:keywords/>
  <dc:description/>
  <cp:lastModifiedBy>Luciano Valerio</cp:lastModifiedBy>
  <cp:revision>105</cp:revision>
  <cp:lastPrinted>2022-08-01T22:10:41Z</cp:lastPrinted>
  <dcterms:created xsi:type="dcterms:W3CDTF">2021-03-19T20:08:42Z</dcterms:created>
  <dcterms:modified xsi:type="dcterms:W3CDTF">2022-09-26T22:01:07Z</dcterms:modified>
  <cp:category/>
</cp:coreProperties>
</file>